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4" r:id="rId3"/>
    <p:sldId id="286" r:id="rId4"/>
    <p:sldId id="288" r:id="rId5"/>
    <p:sldId id="290" r:id="rId6"/>
    <p:sldId id="295" r:id="rId7"/>
    <p:sldId id="285" r:id="rId8"/>
    <p:sldId id="287" r:id="rId9"/>
    <p:sldId id="289" r:id="rId10"/>
    <p:sldId id="292" r:id="rId11"/>
    <p:sldId id="293" r:id="rId12"/>
    <p:sldId id="294" r:id="rId13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800FE-09C3-8E46-BFEB-3633506F3910}" v="2368" dt="2024-03-25T23:01:15.863"/>
    <p1510:client id="{4D31F3BB-6C06-DC4E-9C2C-4FECF5876C87}" v="3547" dt="2024-03-25T22:24:57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8"/>
    <p:restoredTop sz="96132"/>
  </p:normalViewPr>
  <p:slideViewPr>
    <p:cSldViewPr snapToGrid="0">
      <p:cViewPr>
        <p:scale>
          <a:sx n="108" d="100"/>
          <a:sy n="108" d="100"/>
        </p:scale>
        <p:origin x="86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608DD-9D0A-F268-46CF-AA18049ECE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50AF4-B663-57A1-27D9-AE475DF5F7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7CD7C-BBF8-1C4A-A840-9D73395EB754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36F29-517C-8A1E-872C-CF5C57D7E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55326-9F89-CE42-0D12-4CC1A2013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B7571-736A-6241-BCF9-E816B5AD1D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453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32B1-BE21-0F4B-8F7B-CF8839866579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115D6-8FC8-5B47-A94A-0D1D9D9AE23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52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AE16-9F38-A43C-287D-3779DBE38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E919F-98D6-9D7E-1034-F82C8D48E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69109-0CCE-42CD-54CB-256C8433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96D5-942F-D948-9EDE-4F18F66FA8ED}" type="datetime1">
              <a:rPr lang="fr-FR" smtClean="0"/>
              <a:t>25/03/2024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21C18-424C-734C-AB41-0C106D9F4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0CECD-0CFA-019F-69A4-6CE196B9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20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60CA-60C7-0B6B-1BED-635DB655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D1DDA-CB7F-149D-D8C4-3F298CF32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E0D4D-0A12-B039-E3BF-D5F4525C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F2C4-1235-7C43-9A87-C53D80476B6A}" type="datetime1">
              <a:rPr lang="fr-FR" smtClean="0"/>
              <a:t>25/03/2024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651BB-0595-DA4B-1644-FEDB82A4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36816-4139-5D3B-B89A-80044A3C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8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F98DE-7139-537F-EAE3-5C8FC99E6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323EF-7E6D-3AB0-8D24-048E3B09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0AF1E-A704-4F2C-0DEE-9238FE02C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EBCD-FA16-1246-8C5C-734C5FD7DD61}" type="datetime1">
              <a:rPr lang="fr-FR" smtClean="0"/>
              <a:t>25/03/2024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5AC66-EAED-5486-D965-5A0987B6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CA69-CCCD-028F-C50D-18B48A40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63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4E05-6D27-5E87-C084-D101DD77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BD22-E7CD-0B3D-DC9E-BBD90E3E3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08B45-16BD-FB3A-5E90-13C12DFB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433-3AF5-6349-880B-972CC3EA2715}" type="datetime1">
              <a:rPr lang="fr-FR" smtClean="0"/>
              <a:t>25/03/2024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8EBA5-DEBB-D562-CA4C-F74E0304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E2B5B-9B00-9768-6C55-B2F4C020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7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F73A-841A-FCCB-0BF5-C48C42DF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4CF0D-6EB5-460A-791A-93E4CFAD8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FD81A-70C8-53E1-E10E-A74E73FF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789-4865-1A4F-9591-AD7DAF4391A6}" type="datetime1">
              <a:rPr lang="fr-FR" smtClean="0"/>
              <a:t>25/03/2024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F71A3-85EB-DE50-225D-6CB12BAB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2A31C-B1FB-E4ED-D2DA-B34F0956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8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8E21-781D-DB7F-F928-C82BCBF9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C7A4-7B4D-926B-7FD7-DF02187BB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8E592-0AE1-6FF4-BEA3-2016C3E3E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6AD46-01B5-56EB-E885-B9E25E0B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63B8E-8BDB-8941-AB16-811CA306481F}" type="datetime1">
              <a:rPr lang="fr-FR" smtClean="0"/>
              <a:t>25/03/2024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8BED6-7403-64CA-DABC-6636C8D30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B4DF8-24ED-0319-AA84-6434DB1C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90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8667-12C4-EF54-EE98-4CFBEE1B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3E7D9-B07E-7119-930B-C4AE1F659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8AD01-D688-8728-13FF-B4D2656D4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DF732-6927-959F-80D2-94A53E276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22EA3-298B-A199-599F-5D5A3EF8F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6F3B3-54BB-3C63-EB59-3AF9B3AE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C694-5DE9-7444-9B00-4C1B7C69E823}" type="datetime1">
              <a:rPr lang="fr-FR" smtClean="0"/>
              <a:t>25/03/2024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92B8D4-2ADE-D0F9-A0A3-371379C7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E2E85-D1F7-156B-CC59-5AB83431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58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AFE0-4A27-7675-7627-38E076B3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13FB7-7AD7-61B0-DF31-C5F556F5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BB42-1038-664E-B665-14BF8851EEC1}" type="datetime1">
              <a:rPr lang="fr-FR" smtClean="0"/>
              <a:t>25/03/2024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32E0-0552-20C7-6D0A-7B43A83B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20F2E-EBE2-AA59-17A1-501D7249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03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61613-BF1D-DFC4-DE7D-5A2D03C7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F499-9242-7C4E-8CF7-A7DC78FF4AAB}" type="datetime1">
              <a:rPr lang="fr-FR" smtClean="0"/>
              <a:t>25/03/2024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4BE50-AAE2-978D-2E34-774F2BA6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FD9F2-F7EF-2720-A8F4-A0F9E63C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23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1105-D232-03DA-DE81-17494A9A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903C-22D7-9D5B-18B0-14A93456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EC0B8-A2D2-DD6D-B4DC-D4CC0E60B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0242D-BEB5-BC28-3DD4-05436F81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0168-452C-C547-A76B-788944540694}" type="datetime1">
              <a:rPr lang="fr-FR" smtClean="0"/>
              <a:t>25/03/2024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14403-8A8B-7102-A3CB-3A8BD67F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07E76-479F-193F-A73D-8835A7B9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53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E28-41A6-83B9-D0F7-13D69B65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9D4F7-3FFA-9005-1111-79F49CD57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981D1-4370-D3E9-7B2C-D93BBEB3D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EF6EF-F96C-0CD8-00B7-93D195E7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6506-0819-0245-859B-AD49923C0C06}" type="datetime1">
              <a:rPr lang="fr-FR" smtClean="0"/>
              <a:t>25/03/2024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6EF17-89C7-3620-05C9-C56B3335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A588-99ED-BFB3-AC9C-88A2D9DF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04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6B62F3-53C6-19B7-3B34-9FC6218A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DAE82-BCAE-0E26-3F99-5586301E1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75F20-AE48-A82F-C0DA-952A4106C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C9827-897D-8747-80E5-B291B745EDD8}" type="datetime1">
              <a:rPr lang="fr-FR" smtClean="0"/>
              <a:t>25/03/2024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8655-58AE-4619-EC8F-D35DA4EC5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D42AA-3298-D9A0-E46E-49AE704DF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05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3E483C-C63C-BC84-DC83-0BE659C614AC}"/>
              </a:ext>
            </a:extLst>
          </p:cNvPr>
          <p:cNvSpPr/>
          <p:nvPr/>
        </p:nvSpPr>
        <p:spPr>
          <a:xfrm>
            <a:off x="-502693" y="-147638"/>
            <a:ext cx="13197385" cy="1524397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84326-E1DE-3598-1BB4-64367FCB5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81888"/>
            <a:ext cx="12192000" cy="1228299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Data Analytics for EU Law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97A98-CACD-55BF-92FB-1C6442B5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489" y="2975906"/>
            <a:ext cx="9931020" cy="2334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400" b="1" err="1"/>
              <a:t>What</a:t>
            </a:r>
            <a:r>
              <a:rPr lang="fr-FR" sz="4400" b="1"/>
              <a:t> </a:t>
            </a:r>
            <a:r>
              <a:rPr lang="fr-FR" sz="4400" b="1" err="1"/>
              <a:t>is</a:t>
            </a:r>
            <a:r>
              <a:rPr lang="fr-FR" sz="4400" b="1"/>
              <a:t> the </a:t>
            </a:r>
            <a:r>
              <a:rPr lang="fr-FR" sz="4400" b="1" err="1"/>
              <a:t>proximity</a:t>
            </a:r>
            <a:r>
              <a:rPr lang="fr-FR" sz="4400" b="1"/>
              <a:t> of </a:t>
            </a:r>
            <a:r>
              <a:rPr lang="fr-FR" sz="4400" b="1" err="1"/>
              <a:t>political</a:t>
            </a:r>
            <a:r>
              <a:rPr lang="fr-FR" sz="4400" b="1"/>
              <a:t> parties in the </a:t>
            </a:r>
            <a:r>
              <a:rPr lang="fr-FR" sz="4400" b="1" err="1"/>
              <a:t>European</a:t>
            </a:r>
            <a:r>
              <a:rPr lang="fr-FR" sz="4400" b="1"/>
              <a:t> </a:t>
            </a:r>
            <a:r>
              <a:rPr lang="fr-FR" sz="4400" b="1" err="1"/>
              <a:t>Parliment</a:t>
            </a:r>
            <a:r>
              <a:rPr lang="fr-FR" sz="4400" b="1"/>
              <a:t> ?</a:t>
            </a:r>
            <a:endParaRPr lang="fr-FR" sz="5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EC666-9689-5633-75E5-7C3E17178C15}"/>
              </a:ext>
            </a:extLst>
          </p:cNvPr>
          <p:cNvSpPr txBox="1"/>
          <p:nvPr/>
        </p:nvSpPr>
        <p:spPr>
          <a:xfrm>
            <a:off x="232012" y="5745708"/>
            <a:ext cx="4086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HEC Paris</a:t>
            </a:r>
          </a:p>
          <a:p>
            <a:r>
              <a:rPr lang="fr-FR" err="1"/>
              <a:t>European</a:t>
            </a:r>
            <a:r>
              <a:rPr lang="fr-FR"/>
              <a:t> Business Law and Global Affairs</a:t>
            </a:r>
          </a:p>
          <a:p>
            <a:r>
              <a:rPr lang="fr-FR"/>
              <a:t>Année 2023 - 2024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B28C8-B6A7-512F-58EA-3176D7A6BD17}"/>
              </a:ext>
            </a:extLst>
          </p:cNvPr>
          <p:cNvSpPr txBox="1"/>
          <p:nvPr/>
        </p:nvSpPr>
        <p:spPr>
          <a:xfrm>
            <a:off x="9637877" y="5745708"/>
            <a:ext cx="2322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Lucie Moutard</a:t>
            </a:r>
          </a:p>
          <a:p>
            <a:r>
              <a:rPr lang="fr-FR" dirty="0"/>
              <a:t>Julien Vacherot</a:t>
            </a:r>
          </a:p>
          <a:p>
            <a:r>
              <a:rPr lang="fr-FR" dirty="0"/>
              <a:t>Anatole de Rauglaudre</a:t>
            </a:r>
          </a:p>
        </p:txBody>
      </p:sp>
    </p:spTree>
    <p:extLst>
      <p:ext uri="{BB962C8B-B14F-4D97-AF65-F5344CB8AC3E}">
        <p14:creationId xmlns:p14="http://schemas.microsoft.com/office/powerpoint/2010/main" val="351232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9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907731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bg1"/>
                </a:solidFill>
              </a:rPr>
              <a:t>Lesson 2 : Even </a:t>
            </a:r>
            <a:r>
              <a:rPr lang="fr-FR" sz="2000" b="1" err="1">
                <a:solidFill>
                  <a:schemeClr val="bg1"/>
                </a:solidFill>
              </a:rPr>
              <a:t>political</a:t>
            </a:r>
            <a:r>
              <a:rPr lang="fr-FR" sz="2000" b="1">
                <a:solidFill>
                  <a:schemeClr val="bg1"/>
                </a:solidFill>
              </a:rPr>
              <a:t> groups </a:t>
            </a:r>
            <a:r>
              <a:rPr lang="fr-FR" sz="2000" b="1" err="1">
                <a:solidFill>
                  <a:schemeClr val="bg1"/>
                </a:solidFill>
              </a:rPr>
              <a:t>with</a:t>
            </a:r>
            <a:r>
              <a:rPr lang="fr-FR" sz="2000" b="1">
                <a:solidFill>
                  <a:schemeClr val="bg1"/>
                </a:solidFill>
              </a:rPr>
              <a:t> the </a:t>
            </a:r>
            <a:r>
              <a:rPr lang="fr-FR" sz="2000" b="1" err="1">
                <a:solidFill>
                  <a:schemeClr val="bg1"/>
                </a:solidFill>
              </a:rPr>
              <a:t>same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ideological</a:t>
            </a:r>
            <a:r>
              <a:rPr lang="fr-FR" sz="2000" b="1">
                <a:solidFill>
                  <a:schemeClr val="bg1"/>
                </a:solidFill>
              </a:rPr>
              <a:t> basis </a:t>
            </a:r>
            <a:r>
              <a:rPr lang="fr-FR" sz="2000" b="1" err="1">
                <a:solidFill>
                  <a:schemeClr val="bg1"/>
                </a:solidFill>
              </a:rPr>
              <a:t>seems</a:t>
            </a:r>
            <a:r>
              <a:rPr lang="fr-FR" sz="2000" b="1">
                <a:solidFill>
                  <a:schemeClr val="bg1"/>
                </a:solidFill>
              </a:rPr>
              <a:t> not </a:t>
            </a:r>
            <a:r>
              <a:rPr lang="fr-FR" sz="2000" b="1" err="1">
                <a:solidFill>
                  <a:schemeClr val="bg1"/>
                </a:solidFill>
              </a:rPr>
              <a:t>correlated</a:t>
            </a:r>
            <a:endParaRPr lang="en-FR" sz="2000" b="1">
              <a:solidFill>
                <a:schemeClr val="bg1"/>
              </a:solidFill>
            </a:endParaRPr>
          </a:p>
        </p:txBody>
      </p:sp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6EA02219-2633-1719-B676-BDF648780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0" y="1297718"/>
            <a:ext cx="6349963" cy="46748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BC2EC9-AA2B-4FE8-A39C-C2F0920E7572}"/>
              </a:ext>
            </a:extLst>
          </p:cNvPr>
          <p:cNvSpPr txBox="1"/>
          <p:nvPr/>
        </p:nvSpPr>
        <p:spPr>
          <a:xfrm>
            <a:off x="6847511" y="1720840"/>
            <a:ext cx="49865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fr-FR"/>
              <a:t>Even </a:t>
            </a:r>
            <a:r>
              <a:rPr lang="fr-FR" err="1"/>
              <a:t>political</a:t>
            </a:r>
            <a:r>
              <a:rPr lang="fr-FR"/>
              <a:t> groups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strong</a:t>
            </a:r>
            <a:r>
              <a:rPr lang="fr-FR"/>
              <a:t> </a:t>
            </a:r>
            <a:r>
              <a:rPr lang="fr-FR" err="1"/>
              <a:t>similarities</a:t>
            </a:r>
            <a:r>
              <a:rPr lang="fr-FR"/>
              <a:t> are not </a:t>
            </a:r>
            <a:r>
              <a:rPr lang="fr-FR" err="1"/>
              <a:t>correlated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their</a:t>
            </a:r>
            <a:r>
              <a:rPr lang="fr-FR"/>
              <a:t> votes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The main </a:t>
            </a:r>
            <a:r>
              <a:rPr lang="fr-FR" err="1"/>
              <a:t>example</a:t>
            </a:r>
            <a:r>
              <a:rPr lang="fr-FR"/>
              <a:t> of </a:t>
            </a:r>
            <a:r>
              <a:rPr lang="fr-FR" err="1"/>
              <a:t>this</a:t>
            </a:r>
            <a:r>
              <a:rPr lang="fr-FR"/>
              <a:t> situation </a:t>
            </a:r>
            <a:r>
              <a:rPr lang="fr-FR" err="1"/>
              <a:t>is</a:t>
            </a:r>
            <a:r>
              <a:rPr lang="fr-FR"/>
              <a:t> the absence of </a:t>
            </a:r>
            <a:r>
              <a:rPr lang="fr-FR" err="1"/>
              <a:t>evidence</a:t>
            </a:r>
            <a:r>
              <a:rPr lang="fr-FR"/>
              <a:t> of links </a:t>
            </a:r>
            <a:r>
              <a:rPr lang="fr-FR" err="1"/>
              <a:t>between</a:t>
            </a:r>
            <a:r>
              <a:rPr lang="fr-FR"/>
              <a:t> ECR and ID.</a:t>
            </a:r>
          </a:p>
          <a:p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Indeed, </a:t>
            </a:r>
            <a:r>
              <a:rPr lang="fr-FR" err="1"/>
              <a:t>they</a:t>
            </a:r>
            <a:r>
              <a:rPr lang="fr-FR"/>
              <a:t> </a:t>
            </a:r>
            <a:r>
              <a:rPr lang="fr-FR" err="1"/>
              <a:t>represent</a:t>
            </a:r>
            <a:r>
              <a:rPr lang="fr-FR"/>
              <a:t>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extreme</a:t>
            </a:r>
            <a:r>
              <a:rPr lang="fr-FR"/>
              <a:t>-right-</a:t>
            </a:r>
            <a:r>
              <a:rPr lang="fr-FR" err="1"/>
              <a:t>wing</a:t>
            </a:r>
            <a:r>
              <a:rPr lang="fr-FR"/>
              <a:t> </a:t>
            </a:r>
            <a:r>
              <a:rPr lang="fr-FR" err="1"/>
              <a:t>political</a:t>
            </a:r>
            <a:r>
              <a:rPr lang="fr-FR"/>
              <a:t> groups, but </a:t>
            </a:r>
            <a:r>
              <a:rPr lang="fr-FR" err="1"/>
              <a:t>cannot</a:t>
            </a:r>
            <a:r>
              <a:rPr lang="fr-FR"/>
              <a:t> match on </a:t>
            </a:r>
            <a:r>
              <a:rPr lang="fr-FR" err="1"/>
              <a:t>many</a:t>
            </a:r>
            <a:r>
              <a:rPr lang="fr-FR"/>
              <a:t> points.</a:t>
            </a:r>
          </a:p>
          <a:p>
            <a:pPr marL="285750" indent="-285750">
              <a:buFont typeface="Wingdings" pitchFamily="2" charset="2"/>
              <a:buChar char="v"/>
            </a:pPr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 err="1"/>
              <a:t>However</a:t>
            </a:r>
            <a:r>
              <a:rPr lang="fr-FR"/>
              <a:t>, </a:t>
            </a:r>
            <a:r>
              <a:rPr lang="fr-FR" err="1"/>
              <a:t>it</a:t>
            </a:r>
            <a:r>
              <a:rPr lang="fr-FR"/>
              <a:t> has to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admitted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similarities</a:t>
            </a:r>
            <a:r>
              <a:rPr lang="fr-FR"/>
              <a:t> </a:t>
            </a:r>
            <a:r>
              <a:rPr lang="fr-FR" err="1"/>
              <a:t>exist</a:t>
            </a:r>
            <a:r>
              <a:rPr lang="fr-FR"/>
              <a:t> on </a:t>
            </a:r>
            <a:r>
              <a:rPr lang="fr-FR" err="1"/>
              <a:t>several</a:t>
            </a:r>
            <a:r>
              <a:rPr lang="fr-FR"/>
              <a:t> votes.</a:t>
            </a:r>
          </a:p>
        </p:txBody>
      </p:sp>
    </p:spTree>
    <p:extLst>
      <p:ext uri="{BB962C8B-B14F-4D97-AF65-F5344CB8AC3E}">
        <p14:creationId xmlns:p14="http://schemas.microsoft.com/office/powerpoint/2010/main" val="204782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10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907731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bg1"/>
                </a:solidFill>
              </a:rPr>
              <a:t>Lesson 3 : One </a:t>
            </a:r>
            <a:r>
              <a:rPr lang="fr-FR" sz="2000" b="1" err="1">
                <a:solidFill>
                  <a:schemeClr val="bg1"/>
                </a:solidFill>
              </a:rPr>
              <a:t>existing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correlation</a:t>
            </a:r>
            <a:r>
              <a:rPr lang="fr-FR" sz="2000" b="1">
                <a:solidFill>
                  <a:schemeClr val="bg1"/>
                </a:solidFill>
              </a:rPr>
              <a:t> : S&amp;D and </a:t>
            </a:r>
            <a:r>
              <a:rPr lang="fr-FR" sz="2000" b="1" err="1">
                <a:solidFill>
                  <a:schemeClr val="bg1"/>
                </a:solidFill>
              </a:rPr>
              <a:t>Renew</a:t>
            </a:r>
            <a:endParaRPr lang="en-FR" sz="2000" b="1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BC2EC9-AA2B-4FE8-A39C-C2F0920E7572}"/>
              </a:ext>
            </a:extLst>
          </p:cNvPr>
          <p:cNvSpPr txBox="1"/>
          <p:nvPr/>
        </p:nvSpPr>
        <p:spPr>
          <a:xfrm>
            <a:off x="6847511" y="1720840"/>
            <a:ext cx="49865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fr-FR"/>
              <a:t>A </a:t>
            </a:r>
            <a:r>
              <a:rPr lang="fr-FR" err="1"/>
              <a:t>proximity</a:t>
            </a:r>
            <a:r>
              <a:rPr lang="fr-FR"/>
              <a:t> in the speeches </a:t>
            </a:r>
            <a:r>
              <a:rPr lang="fr-FR" err="1"/>
              <a:t>proved</a:t>
            </a:r>
            <a:r>
              <a:rPr lang="fr-FR"/>
              <a:t> by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study</a:t>
            </a:r>
            <a:r>
              <a:rPr lang="fr-FR"/>
              <a:t> (R</a:t>
            </a:r>
            <a:r>
              <a:rPr lang="fr-FR" baseline="30000"/>
              <a:t>2</a:t>
            </a:r>
            <a:r>
              <a:rPr lang="fr-FR"/>
              <a:t>&gt;60% in the </a:t>
            </a:r>
            <a:r>
              <a:rPr lang="fr-FR" err="1"/>
              <a:t>political</a:t>
            </a:r>
            <a:r>
              <a:rPr lang="fr-FR"/>
              <a:t> </a:t>
            </a:r>
            <a:r>
              <a:rPr lang="fr-FR" err="1"/>
              <a:t>field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an efficient proof of </a:t>
            </a:r>
            <a:r>
              <a:rPr lang="fr-FR" err="1"/>
              <a:t>correlation</a:t>
            </a:r>
            <a:r>
              <a:rPr lang="fr-FR"/>
              <a:t>)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 algn="just">
              <a:buFont typeface="Wingdings" pitchFamily="2" charset="2"/>
              <a:buChar char="v"/>
            </a:pPr>
            <a:r>
              <a:rPr lang="fr-FR" err="1"/>
              <a:t>Concerning</a:t>
            </a:r>
            <a:r>
              <a:rPr lang="fr-FR"/>
              <a:t> the votes </a:t>
            </a:r>
            <a:r>
              <a:rPr lang="fr-FR" err="1"/>
              <a:t>where</a:t>
            </a:r>
            <a:r>
              <a:rPr lang="fr-FR"/>
              <a:t> the </a:t>
            </a:r>
            <a:r>
              <a:rPr lang="fr-FR" err="1"/>
              <a:t>political</a:t>
            </a:r>
            <a:r>
              <a:rPr lang="fr-FR"/>
              <a:t> </a:t>
            </a:r>
            <a:r>
              <a:rPr lang="fr-FR" err="1"/>
              <a:t>view</a:t>
            </a:r>
            <a:r>
              <a:rPr lang="fr-FR"/>
              <a:t> of the </a:t>
            </a:r>
            <a:r>
              <a:rPr lang="fr-FR" err="1"/>
              <a:t>two</a:t>
            </a:r>
            <a:r>
              <a:rPr lang="fr-FR"/>
              <a:t> groups are </a:t>
            </a:r>
            <a:r>
              <a:rPr lang="fr-FR" err="1"/>
              <a:t>clearly</a:t>
            </a:r>
            <a:r>
              <a:rPr lang="fr-FR"/>
              <a:t> </a:t>
            </a:r>
            <a:r>
              <a:rPr lang="fr-FR" err="1"/>
              <a:t>defined</a:t>
            </a:r>
            <a:r>
              <a:rPr lang="fr-FR"/>
              <a:t> (more </a:t>
            </a:r>
            <a:r>
              <a:rPr lang="fr-FR" err="1"/>
              <a:t>than</a:t>
            </a:r>
            <a:r>
              <a:rPr lang="fr-FR"/>
              <a:t> 75% of vote for or </a:t>
            </a:r>
            <a:r>
              <a:rPr lang="fr-FR" err="1"/>
              <a:t>against</a:t>
            </a:r>
            <a:r>
              <a:rPr lang="fr-FR"/>
              <a:t> the </a:t>
            </a:r>
            <a:r>
              <a:rPr lang="fr-FR" err="1"/>
              <a:t>text</a:t>
            </a:r>
            <a:r>
              <a:rPr lang="fr-FR"/>
              <a:t>), </a:t>
            </a:r>
            <a:r>
              <a:rPr lang="fr-FR" err="1"/>
              <a:t>clear</a:t>
            </a:r>
            <a:r>
              <a:rPr lang="fr-FR"/>
              <a:t> </a:t>
            </a:r>
            <a:r>
              <a:rPr lang="fr-FR" err="1"/>
              <a:t>proximity</a:t>
            </a:r>
            <a:r>
              <a:rPr lang="fr-FR"/>
              <a:t>.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 algn="just">
              <a:buFont typeface="Wingdings" pitchFamily="2" charset="2"/>
              <a:buChar char="v"/>
            </a:pPr>
            <a:r>
              <a:rPr lang="fr-FR"/>
              <a:t>This can looks </a:t>
            </a:r>
            <a:r>
              <a:rPr lang="fr-FR" err="1"/>
              <a:t>quite</a:t>
            </a:r>
            <a:r>
              <a:rPr lang="fr-FR"/>
              <a:t> </a:t>
            </a:r>
            <a:r>
              <a:rPr lang="fr-FR" err="1"/>
              <a:t>strange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France, but </a:t>
            </a:r>
            <a:r>
              <a:rPr lang="fr-FR" err="1"/>
              <a:t>is</a:t>
            </a:r>
            <a:r>
              <a:rPr lang="fr-FR"/>
              <a:t> more </a:t>
            </a:r>
            <a:r>
              <a:rPr lang="fr-FR" err="1"/>
              <a:t>logical</a:t>
            </a:r>
            <a:r>
              <a:rPr lang="fr-FR"/>
              <a:t> in the EU, </a:t>
            </a:r>
            <a:r>
              <a:rPr lang="fr-FR" err="1"/>
              <a:t>because</a:t>
            </a:r>
            <a:r>
              <a:rPr lang="fr-FR"/>
              <a:t> of the central position of </a:t>
            </a:r>
            <a:r>
              <a:rPr lang="fr-FR" err="1"/>
              <a:t>this</a:t>
            </a:r>
            <a:r>
              <a:rPr lang="fr-FR"/>
              <a:t> </a:t>
            </a:r>
            <a:r>
              <a:rPr lang="fr-FR" err="1"/>
              <a:t>two</a:t>
            </a:r>
            <a:r>
              <a:rPr lang="fr-FR"/>
              <a:t> groups in the </a:t>
            </a:r>
            <a:r>
              <a:rPr lang="fr-FR" err="1"/>
              <a:t>political</a:t>
            </a:r>
            <a:r>
              <a:rPr lang="fr-FR"/>
              <a:t> </a:t>
            </a:r>
            <a:r>
              <a:rPr lang="fr-FR" err="1"/>
              <a:t>landscape</a:t>
            </a:r>
            <a:r>
              <a:rPr lang="fr-FR"/>
              <a:t>.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</p:txBody>
      </p:sp>
      <p:pic>
        <p:nvPicPr>
          <p:cNvPr id="2" name="Picture 6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3A47D71B-FDFD-F1A9-C8A1-2A9D36CE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1" y="1191896"/>
            <a:ext cx="6303010" cy="475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11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907731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bg1"/>
                </a:solidFill>
              </a:rPr>
              <a:t>Conclusion : </a:t>
            </a:r>
            <a:r>
              <a:rPr lang="fr-FR" sz="2000" b="1" err="1">
                <a:solidFill>
                  <a:schemeClr val="bg1"/>
                </a:solidFill>
              </a:rPr>
              <a:t>What</a:t>
            </a:r>
            <a:r>
              <a:rPr lang="fr-FR" sz="2000" b="1">
                <a:solidFill>
                  <a:schemeClr val="bg1"/>
                </a:solidFill>
              </a:rPr>
              <a:t> about a </a:t>
            </a:r>
            <a:r>
              <a:rPr lang="fr-FR" sz="2000" b="1" err="1">
                <a:solidFill>
                  <a:schemeClr val="bg1"/>
                </a:solidFill>
              </a:rPr>
              <a:t>third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approach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with</a:t>
            </a:r>
            <a:r>
              <a:rPr lang="fr-FR" sz="2000" b="1">
                <a:solidFill>
                  <a:schemeClr val="bg1"/>
                </a:solidFill>
              </a:rPr>
              <a:t> multiple </a:t>
            </a:r>
            <a:r>
              <a:rPr lang="fr-FR" sz="2000" b="1" err="1">
                <a:solidFill>
                  <a:schemeClr val="bg1"/>
                </a:solidFill>
              </a:rPr>
              <a:t>regression</a:t>
            </a:r>
            <a:r>
              <a:rPr lang="fr-FR" sz="2000" b="1">
                <a:solidFill>
                  <a:schemeClr val="bg1"/>
                </a:solidFill>
              </a:rPr>
              <a:t> ?</a:t>
            </a:r>
            <a:endParaRPr lang="en-FR" sz="2000" b="1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D6AD73A-E028-F6D5-6DFE-B365E104D061}"/>
              </a:ext>
            </a:extLst>
          </p:cNvPr>
          <p:cNvSpPr txBox="1"/>
          <p:nvPr/>
        </p:nvSpPr>
        <p:spPr>
          <a:xfrm>
            <a:off x="6804506" y="1305341"/>
            <a:ext cx="50725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no </a:t>
            </a:r>
            <a:r>
              <a:rPr lang="fr-FR" dirty="0" err="1"/>
              <a:t>proper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about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dfferent</a:t>
            </a:r>
            <a:r>
              <a:rPr lang="fr-FR" dirty="0"/>
              <a:t> </a:t>
            </a:r>
            <a:r>
              <a:rPr lang="fr-FR" dirty="0" err="1"/>
              <a:t>political</a:t>
            </a:r>
            <a:r>
              <a:rPr lang="fr-FR" dirty="0"/>
              <a:t> groups,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no </a:t>
            </a:r>
            <a:r>
              <a:rPr lang="fr-FR" dirty="0" err="1"/>
              <a:t>sense</a:t>
            </a:r>
            <a:r>
              <a:rPr lang="fr-FR" dirty="0"/>
              <a:t> to </a:t>
            </a:r>
            <a:r>
              <a:rPr lang="fr-FR" dirty="0" err="1"/>
              <a:t>conclude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no </a:t>
            </a:r>
            <a:r>
              <a:rPr lang="fr-FR" dirty="0" err="1"/>
              <a:t>proximity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all groups in the </a:t>
            </a:r>
            <a:r>
              <a:rPr lang="fr-FR" dirty="0" err="1"/>
              <a:t>Parliament</a:t>
            </a:r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As a </a:t>
            </a:r>
            <a:r>
              <a:rPr lang="fr-FR" dirty="0" err="1"/>
              <a:t>result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more solutions to </a:t>
            </a:r>
            <a:r>
              <a:rPr lang="fr-FR" dirty="0" err="1"/>
              <a:t>find</a:t>
            </a:r>
            <a:r>
              <a:rPr lang="fr-FR" dirty="0"/>
              <a:t> links </a:t>
            </a:r>
            <a:r>
              <a:rPr lang="fr-FR" dirty="0" err="1"/>
              <a:t>between</a:t>
            </a:r>
            <a:r>
              <a:rPr lang="fr-FR" dirty="0"/>
              <a:t> votes of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political</a:t>
            </a:r>
            <a:r>
              <a:rPr lang="fr-FR" dirty="0"/>
              <a:t> groups. 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Multiple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solution. For </a:t>
            </a:r>
            <a:r>
              <a:rPr lang="fr-FR" dirty="0" err="1"/>
              <a:t>example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S&amp;D as </a:t>
            </a:r>
            <a:r>
              <a:rPr lang="fr-FR" dirty="0" err="1"/>
              <a:t>dependent</a:t>
            </a:r>
            <a:r>
              <a:rPr lang="fr-FR" dirty="0"/>
              <a:t> variable and Les Verts/ALE et </a:t>
            </a:r>
            <a:r>
              <a:rPr lang="fr-FR" dirty="0" err="1"/>
              <a:t>Renew</a:t>
            </a:r>
            <a:r>
              <a:rPr lang="fr-FR" dirty="0"/>
              <a:t> as </a:t>
            </a:r>
            <a:r>
              <a:rPr lang="fr-FR" dirty="0" err="1"/>
              <a:t>independent</a:t>
            </a:r>
            <a:r>
              <a:rPr lang="fr-FR" dirty="0"/>
              <a:t> variables. The R</a:t>
            </a:r>
            <a:r>
              <a:rPr lang="fr-FR" baseline="30000" dirty="0"/>
              <a:t>2</a:t>
            </a:r>
            <a:r>
              <a:rPr lang="fr-FR" dirty="0"/>
              <a:t> of 0,79 shows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strong</a:t>
            </a:r>
            <a:r>
              <a:rPr lang="fr-FR" dirty="0"/>
              <a:t> fit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DF2504-BB2A-0603-C0F6-6B8F996A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0" y="1997839"/>
            <a:ext cx="6177915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7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1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137014"/>
            <a:ext cx="6931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 dirty="0">
                <a:solidFill>
                  <a:schemeClr val="bg1"/>
                </a:solidFill>
              </a:rPr>
              <a:t>Our questions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28541E-5141-05EE-CE6D-0037A5B4C212}"/>
              </a:ext>
            </a:extLst>
          </p:cNvPr>
          <p:cNvSpPr txBox="1"/>
          <p:nvPr/>
        </p:nvSpPr>
        <p:spPr>
          <a:xfrm>
            <a:off x="263460" y="916344"/>
            <a:ext cx="827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u="sng" dirty="0"/>
              <a:t>Question</a:t>
            </a:r>
            <a:r>
              <a:rPr lang="fr-FR" b="1" dirty="0"/>
              <a:t>: </a:t>
            </a: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the </a:t>
            </a:r>
            <a:r>
              <a:rPr lang="fr-FR" b="1" dirty="0" err="1"/>
              <a:t>proximity</a:t>
            </a:r>
            <a:r>
              <a:rPr lang="fr-FR" b="1" dirty="0"/>
              <a:t> of </a:t>
            </a:r>
            <a:r>
              <a:rPr lang="fr-FR" b="1" dirty="0" err="1"/>
              <a:t>political</a:t>
            </a:r>
            <a:r>
              <a:rPr lang="fr-FR" b="1" dirty="0"/>
              <a:t> parties in the </a:t>
            </a:r>
            <a:r>
              <a:rPr lang="fr-FR" b="1" dirty="0" err="1"/>
              <a:t>European</a:t>
            </a:r>
            <a:r>
              <a:rPr lang="fr-FR" b="1" dirty="0"/>
              <a:t> </a:t>
            </a:r>
            <a:r>
              <a:rPr lang="fr-FR" b="1" dirty="0" err="1"/>
              <a:t>Parliment</a:t>
            </a:r>
            <a:r>
              <a:rPr lang="fr-FR" b="1" dirty="0"/>
              <a:t>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D4D5D-3352-242D-884F-F44811CA283B}"/>
              </a:ext>
            </a:extLst>
          </p:cNvPr>
          <p:cNvSpPr txBox="1"/>
          <p:nvPr/>
        </p:nvSpPr>
        <p:spPr>
          <a:xfrm>
            <a:off x="263460" y="1344579"/>
            <a:ext cx="7597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FR" dirty="0"/>
              <a:t>Can we identify correlations among the politicial parties by analysing historical votes in plenary sessions?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FR" dirty="0"/>
              <a:t>Can we predict a party’s vote using a prediction model?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2471-1C61-6CDB-FA08-A9DDAB956FB0}"/>
              </a:ext>
            </a:extLst>
          </p:cNvPr>
          <p:cNvSpPr txBox="1"/>
          <p:nvPr/>
        </p:nvSpPr>
        <p:spPr>
          <a:xfrm>
            <a:off x="263460" y="2433491"/>
            <a:ext cx="874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u="sng" dirty="0"/>
              <a:t>Method</a:t>
            </a:r>
            <a:r>
              <a:rPr lang="fr-FR" b="1" dirty="0"/>
              <a:t>: </a:t>
            </a:r>
            <a:r>
              <a:rPr lang="fr-FR" b="1" dirty="0" err="1"/>
              <a:t>scrapping</a:t>
            </a:r>
            <a:r>
              <a:rPr lang="fr-FR" b="1" dirty="0"/>
              <a:t> the </a:t>
            </a:r>
            <a:r>
              <a:rPr lang="fr-FR" b="1" dirty="0" err="1"/>
              <a:t>European</a:t>
            </a:r>
            <a:r>
              <a:rPr lang="fr-FR" b="1" dirty="0"/>
              <a:t> </a:t>
            </a:r>
            <a:r>
              <a:rPr lang="fr-FR" b="1" dirty="0" err="1"/>
              <a:t>Parliment</a:t>
            </a:r>
            <a:r>
              <a:rPr lang="fr-FR" b="1" dirty="0"/>
              <a:t> Roll Call Votes and </a:t>
            </a:r>
            <a:r>
              <a:rPr lang="fr-FR" b="1" dirty="0" err="1"/>
              <a:t>make</a:t>
            </a:r>
            <a:r>
              <a:rPr lang="fr-FR" b="1" dirty="0"/>
              <a:t> a </a:t>
            </a:r>
            <a:r>
              <a:rPr lang="fr-FR" b="1" dirty="0" err="1"/>
              <a:t>prediction</a:t>
            </a:r>
            <a:r>
              <a:rPr lang="fr-FR" b="1" dirty="0"/>
              <a:t>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33829-C6CC-E351-A6DB-EA3A487DF25F}"/>
              </a:ext>
            </a:extLst>
          </p:cNvPr>
          <p:cNvSpPr txBox="1"/>
          <p:nvPr/>
        </p:nvSpPr>
        <p:spPr>
          <a:xfrm>
            <a:off x="263460" y="2866895"/>
            <a:ext cx="759784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FR" dirty="0"/>
              <a:t>Scrapping the European Parli</a:t>
            </a:r>
            <a:r>
              <a:rPr lang="en-GB" dirty="0"/>
              <a:t>a</a:t>
            </a:r>
            <a:r>
              <a:rPr lang="en-FR" dirty="0"/>
              <a:t>ment roll call votes from the European Parli</a:t>
            </a:r>
            <a:r>
              <a:rPr lang="en-GB" dirty="0"/>
              <a:t>a</a:t>
            </a:r>
            <a:r>
              <a:rPr lang="en-FR" dirty="0"/>
              <a:t>ment website, loading them in an object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FR" dirty="0"/>
              <a:t>Sanitize and optimize dataframe obtained (i.e. anomalies and missing values, dimension)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FR" dirty="0"/>
              <a:t>Analyse dataframe by identifying correlations between variables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FR" dirty="0"/>
              <a:t>Select and apply a model that predicts target party votes using independent variables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GB" dirty="0"/>
              <a:t>G</a:t>
            </a:r>
            <a:r>
              <a:rPr lang="en-FR" dirty="0"/>
              <a:t>ather and analyse results</a:t>
            </a:r>
          </a:p>
        </p:txBody>
      </p:sp>
    </p:spTree>
    <p:extLst>
      <p:ext uri="{BB962C8B-B14F-4D97-AF65-F5344CB8AC3E}">
        <p14:creationId xmlns:p14="http://schemas.microsoft.com/office/powerpoint/2010/main" val="8732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2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693102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000" b="1" dirty="0">
                <a:solidFill>
                  <a:schemeClr val="bg1"/>
                </a:solidFill>
              </a:rPr>
              <a:t>Scrapping the European Parli</a:t>
            </a:r>
            <a:r>
              <a:rPr lang="en-GB" sz="2000" b="1" dirty="0">
                <a:solidFill>
                  <a:schemeClr val="bg1"/>
                </a:solidFill>
              </a:rPr>
              <a:t>a</a:t>
            </a:r>
            <a:r>
              <a:rPr lang="en-FR" sz="2000" b="1" dirty="0">
                <a:solidFill>
                  <a:schemeClr val="bg1"/>
                </a:solidFill>
              </a:rPr>
              <a:t>ment results of roll-call votes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5E1A89-999C-2ABE-2713-D4248C48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95" y="1462607"/>
            <a:ext cx="9370292" cy="472339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D957B-4E72-579E-C747-4DBBEC29B3AA}"/>
              </a:ext>
            </a:extLst>
          </p:cNvPr>
          <p:cNvSpPr txBox="1"/>
          <p:nvPr/>
        </p:nvSpPr>
        <p:spPr>
          <a:xfrm>
            <a:off x="263460" y="916344"/>
            <a:ext cx="827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/>
              <a:t>Structure of the </a:t>
            </a:r>
            <a:r>
              <a:rPr lang="fr-FR" b="1" dirty="0" err="1"/>
              <a:t>results</a:t>
            </a:r>
            <a:r>
              <a:rPr lang="fr-FR" b="1" dirty="0"/>
              <a:t> of roll-call votes page for </a:t>
            </a:r>
            <a:r>
              <a:rPr lang="fr-FR" b="1" dirty="0" err="1"/>
              <a:t>each</a:t>
            </a:r>
            <a:r>
              <a:rPr lang="fr-FR" b="1" dirty="0"/>
              <a:t> </a:t>
            </a:r>
            <a:r>
              <a:rPr lang="fr-FR" b="1" dirty="0" err="1"/>
              <a:t>plenary</a:t>
            </a:r>
            <a:endParaRPr lang="fr-FR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2822B-C243-558E-F6CA-55BE0D6B00D9}"/>
              </a:ext>
            </a:extLst>
          </p:cNvPr>
          <p:cNvSpPr/>
          <p:nvPr/>
        </p:nvSpPr>
        <p:spPr>
          <a:xfrm>
            <a:off x="2988942" y="3787795"/>
            <a:ext cx="1676400" cy="1203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DBFC1C-DB52-91A7-1766-127A276FA29E}"/>
              </a:ext>
            </a:extLst>
          </p:cNvPr>
          <p:cNvSpPr/>
          <p:nvPr/>
        </p:nvSpPr>
        <p:spPr>
          <a:xfrm>
            <a:off x="2781254" y="4124084"/>
            <a:ext cx="9133106" cy="11435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C2BE20-029B-4738-8DDA-D10B22726EBB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041848" y="3847953"/>
            <a:ext cx="575905" cy="44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3CE2A3D-15C0-7279-9E3A-04B13BC36D04}"/>
              </a:ext>
            </a:extLst>
          </p:cNvPr>
          <p:cNvSpPr/>
          <p:nvPr/>
        </p:nvSpPr>
        <p:spPr>
          <a:xfrm>
            <a:off x="2781255" y="5483569"/>
            <a:ext cx="9133106" cy="68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512903-4F2A-5DBC-F722-690B74DA67D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041848" y="4663412"/>
            <a:ext cx="575905" cy="54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31F914-F980-8941-4FC8-ADF7FB57FC4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041847" y="5816573"/>
            <a:ext cx="575906" cy="6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64D8CA8-8FB5-2AD2-1D24-6EF299C0C841}"/>
              </a:ext>
            </a:extLst>
          </p:cNvPr>
          <p:cNvSpPr txBox="1"/>
          <p:nvPr/>
        </p:nvSpPr>
        <p:spPr>
          <a:xfrm>
            <a:off x="78903" y="3586343"/>
            <a:ext cx="196294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FR" sz="1400" dirty="0"/>
              <a:t>Title of the vote during the plenary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E40A8-B373-ED6E-F663-112F4C25DE9E}"/>
              </a:ext>
            </a:extLst>
          </p:cNvPr>
          <p:cNvSpPr txBox="1"/>
          <p:nvPr/>
        </p:nvSpPr>
        <p:spPr>
          <a:xfrm>
            <a:off x="78902" y="4401802"/>
            <a:ext cx="196294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M</a:t>
            </a:r>
            <a:r>
              <a:rPr lang="en-FR" sz="1400" dirty="0"/>
              <a:t>embers of each party who voted for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82A6DC-BC39-F039-09F4-4D5BF8CA9CC2}"/>
              </a:ext>
            </a:extLst>
          </p:cNvPr>
          <p:cNvSpPr txBox="1"/>
          <p:nvPr/>
        </p:nvSpPr>
        <p:spPr>
          <a:xfrm>
            <a:off x="78902" y="5554963"/>
            <a:ext cx="196294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M</a:t>
            </a:r>
            <a:r>
              <a:rPr lang="en-FR" sz="1400" dirty="0"/>
              <a:t>embers of each party who voted against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E9656A9-52E9-8F5A-E1C0-61554D6EAB64}"/>
              </a:ext>
            </a:extLst>
          </p:cNvPr>
          <p:cNvSpPr/>
          <p:nvPr/>
        </p:nvSpPr>
        <p:spPr>
          <a:xfrm>
            <a:off x="2435118" y="2345358"/>
            <a:ext cx="189436" cy="738665"/>
          </a:xfrm>
          <a:prstGeom prst="leftBrace">
            <a:avLst>
              <a:gd name="adj1" fmla="val 27847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2D9142-30D1-BB84-25E0-E411F4D44E04}"/>
              </a:ext>
            </a:extLst>
          </p:cNvPr>
          <p:cNvSpPr txBox="1"/>
          <p:nvPr/>
        </p:nvSpPr>
        <p:spPr>
          <a:xfrm>
            <a:off x="80703" y="2332228"/>
            <a:ext cx="2231356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FR" sz="1400" dirty="0"/>
              <a:t>Results of roll-call votes section of Minutes of a particular plenary session</a:t>
            </a:r>
          </a:p>
        </p:txBody>
      </p:sp>
    </p:spTree>
    <p:extLst>
      <p:ext uri="{BB962C8B-B14F-4D97-AF65-F5344CB8AC3E}">
        <p14:creationId xmlns:p14="http://schemas.microsoft.com/office/powerpoint/2010/main" val="44583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C3D51C6-A076-4DB3-724E-242E1877FD6C}"/>
              </a:ext>
            </a:extLst>
          </p:cNvPr>
          <p:cNvSpPr txBox="1"/>
          <p:nvPr/>
        </p:nvSpPr>
        <p:spPr>
          <a:xfrm>
            <a:off x="6444412" y="1035430"/>
            <a:ext cx="134767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FR" dirty="0"/>
              <a:t>url structure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145493-263B-8CDB-218F-29A82E580E58}"/>
              </a:ext>
            </a:extLst>
          </p:cNvPr>
          <p:cNvSpPr txBox="1"/>
          <p:nvPr/>
        </p:nvSpPr>
        <p:spPr>
          <a:xfrm>
            <a:off x="6008617" y="1610948"/>
            <a:ext cx="17834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FR" dirty="0"/>
              <a:t>vote description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17F48A-C332-81A9-CB3A-53B81B4F6182}"/>
              </a:ext>
            </a:extLst>
          </p:cNvPr>
          <p:cNvSpPr txBox="1"/>
          <p:nvPr/>
        </p:nvSpPr>
        <p:spPr>
          <a:xfrm>
            <a:off x="5245231" y="2910592"/>
            <a:ext cx="254685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M</a:t>
            </a:r>
            <a:r>
              <a:rPr lang="en-FR" dirty="0"/>
              <a:t>embers that voted for (against) for each party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3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693102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000" b="1" dirty="0">
                <a:solidFill>
                  <a:schemeClr val="bg1"/>
                </a:solidFill>
              </a:rPr>
              <a:t>Scrapping the European Parli</a:t>
            </a:r>
            <a:r>
              <a:rPr lang="en-GB" sz="2000" b="1" dirty="0">
                <a:solidFill>
                  <a:schemeClr val="bg1"/>
                </a:solidFill>
              </a:rPr>
              <a:t>a</a:t>
            </a:r>
            <a:r>
              <a:rPr lang="en-FR" sz="2000" b="1" dirty="0">
                <a:solidFill>
                  <a:schemeClr val="bg1"/>
                </a:solidFill>
              </a:rPr>
              <a:t>ment results of roll-call votes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3AF077-B257-482B-710F-63B69BEF3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9" r="51469"/>
          <a:stretch/>
        </p:blipFill>
        <p:spPr>
          <a:xfrm>
            <a:off x="7972963" y="916344"/>
            <a:ext cx="4043952" cy="521108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CF27D-790D-BCBC-6838-C40D33F9ADA6}"/>
              </a:ext>
            </a:extLst>
          </p:cNvPr>
          <p:cNvSpPr/>
          <p:nvPr/>
        </p:nvSpPr>
        <p:spPr>
          <a:xfrm>
            <a:off x="8239740" y="1569468"/>
            <a:ext cx="1367692" cy="742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FED60-27A2-463A-E8FA-0FDA4B3B73F4}"/>
              </a:ext>
            </a:extLst>
          </p:cNvPr>
          <p:cNvSpPr/>
          <p:nvPr/>
        </p:nvSpPr>
        <p:spPr>
          <a:xfrm>
            <a:off x="8140772" y="1800669"/>
            <a:ext cx="3121090" cy="22198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56B56-37C6-384E-C5D2-6B6F073EC61F}"/>
              </a:ext>
            </a:extLst>
          </p:cNvPr>
          <p:cNvSpPr/>
          <p:nvPr/>
        </p:nvSpPr>
        <p:spPr>
          <a:xfrm>
            <a:off x="8140772" y="4132984"/>
            <a:ext cx="3121090" cy="13005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6F5B05-C76D-40A5-1266-4E9CBED7EC02}"/>
              </a:ext>
            </a:extLst>
          </p:cNvPr>
          <p:cNvSpPr/>
          <p:nvPr/>
        </p:nvSpPr>
        <p:spPr>
          <a:xfrm>
            <a:off x="8140772" y="5490179"/>
            <a:ext cx="3121090" cy="6436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DF5233-91B8-F75D-E2B8-EA3C6155EC97}"/>
              </a:ext>
            </a:extLst>
          </p:cNvPr>
          <p:cNvSpPr/>
          <p:nvPr/>
        </p:nvSpPr>
        <p:spPr>
          <a:xfrm>
            <a:off x="8834591" y="1203531"/>
            <a:ext cx="2636305" cy="1345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93F3-FA7D-364E-1CF5-3E9608ABEB23}"/>
              </a:ext>
            </a:extLst>
          </p:cNvPr>
          <p:cNvSpPr txBox="1"/>
          <p:nvPr/>
        </p:nvSpPr>
        <p:spPr>
          <a:xfrm>
            <a:off x="263460" y="916344"/>
            <a:ext cx="281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 err="1"/>
              <a:t>Using</a:t>
            </a:r>
            <a:r>
              <a:rPr lang="fr-FR" b="1" dirty="0"/>
              <a:t> xml page</a:t>
            </a:r>
          </a:p>
        </p:txBody>
      </p:sp>
      <p:pic>
        <p:nvPicPr>
          <p:cNvPr id="20" name="Picture 1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6735A09-539F-BB11-924A-22B6E115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9" y="1612397"/>
            <a:ext cx="5516163" cy="1007959"/>
          </a:xfrm>
          <a:prstGeom prst="rect">
            <a:avLst/>
          </a:prstGeom>
        </p:spPr>
      </p:pic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8EDCB30-71EB-BD77-DB36-6BE2F971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85" y="3091197"/>
            <a:ext cx="3515359" cy="322864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4E89992-2AC1-9055-1D4F-36EA8ECB2F24}"/>
              </a:ext>
            </a:extLst>
          </p:cNvPr>
          <p:cNvSpPr/>
          <p:nvPr/>
        </p:nvSpPr>
        <p:spPr>
          <a:xfrm>
            <a:off x="7675249" y="955196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B674F1-4FEF-F7F6-3284-99B61A97C929}"/>
              </a:ext>
            </a:extLst>
          </p:cNvPr>
          <p:cNvSpPr/>
          <p:nvPr/>
        </p:nvSpPr>
        <p:spPr>
          <a:xfrm>
            <a:off x="7675249" y="1489751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605FAD-55DA-1681-5F71-C98AA4BDF6E2}"/>
              </a:ext>
            </a:extLst>
          </p:cNvPr>
          <p:cNvSpPr/>
          <p:nvPr/>
        </p:nvSpPr>
        <p:spPr>
          <a:xfrm>
            <a:off x="7675249" y="2789295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38854D-A135-B9C8-74C0-5284C0EC7003}"/>
              </a:ext>
            </a:extLst>
          </p:cNvPr>
          <p:cNvSpPr/>
          <p:nvPr/>
        </p:nvSpPr>
        <p:spPr>
          <a:xfrm>
            <a:off x="7675249" y="4666111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AA2C0A-457F-09A3-1BBB-C92D06923F1F}"/>
              </a:ext>
            </a:extLst>
          </p:cNvPr>
          <p:cNvSpPr/>
          <p:nvPr/>
        </p:nvSpPr>
        <p:spPr>
          <a:xfrm>
            <a:off x="7675249" y="5695162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1F9D34-A18E-FB6E-85EE-D1F5ABFA5B6C}"/>
              </a:ext>
            </a:extLst>
          </p:cNvPr>
          <p:cNvSpPr/>
          <p:nvPr/>
        </p:nvSpPr>
        <p:spPr>
          <a:xfrm>
            <a:off x="653147" y="2193220"/>
            <a:ext cx="4955968" cy="95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D94B17-89DD-70B9-B3A2-4018C12199B6}"/>
              </a:ext>
            </a:extLst>
          </p:cNvPr>
          <p:cNvSpPr/>
          <p:nvPr/>
        </p:nvSpPr>
        <p:spPr>
          <a:xfrm>
            <a:off x="407406" y="3538515"/>
            <a:ext cx="2617753" cy="818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B45522-BA25-BDC4-68AD-809B3BE30C8A}"/>
              </a:ext>
            </a:extLst>
          </p:cNvPr>
          <p:cNvSpPr/>
          <p:nvPr/>
        </p:nvSpPr>
        <p:spPr>
          <a:xfrm>
            <a:off x="678197" y="4361475"/>
            <a:ext cx="2815378" cy="3890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568D03-F6D0-0343-52B8-66F45A88464F}"/>
              </a:ext>
            </a:extLst>
          </p:cNvPr>
          <p:cNvSpPr/>
          <p:nvPr/>
        </p:nvSpPr>
        <p:spPr>
          <a:xfrm>
            <a:off x="678196" y="5037905"/>
            <a:ext cx="2947787" cy="3890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3E535A-853B-3D4D-36A1-2D9E859E1859}"/>
              </a:ext>
            </a:extLst>
          </p:cNvPr>
          <p:cNvSpPr/>
          <p:nvPr/>
        </p:nvSpPr>
        <p:spPr>
          <a:xfrm>
            <a:off x="5687554" y="2124255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A5D9761-4A3A-E601-F708-88112E2B3A73}"/>
              </a:ext>
            </a:extLst>
          </p:cNvPr>
          <p:cNvSpPr/>
          <p:nvPr/>
        </p:nvSpPr>
        <p:spPr>
          <a:xfrm>
            <a:off x="3722913" y="3462623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C483D2A-7C7A-049D-184D-F709D20CBF28}"/>
              </a:ext>
            </a:extLst>
          </p:cNvPr>
          <p:cNvSpPr/>
          <p:nvPr/>
        </p:nvSpPr>
        <p:spPr>
          <a:xfrm>
            <a:off x="3722913" y="4439163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97525CF-8A79-FE73-6EA2-CFCB424A1EE5}"/>
              </a:ext>
            </a:extLst>
          </p:cNvPr>
          <p:cNvSpPr/>
          <p:nvPr/>
        </p:nvSpPr>
        <p:spPr>
          <a:xfrm>
            <a:off x="3722913" y="5115593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529824-059E-557F-CCCD-8D93E822AFC3}"/>
              </a:ext>
            </a:extLst>
          </p:cNvPr>
          <p:cNvSpPr txBox="1"/>
          <p:nvPr/>
        </p:nvSpPr>
        <p:spPr>
          <a:xfrm>
            <a:off x="263460" y="1252673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FR" dirty="0"/>
              <a:t>Create a function to generate the urls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EDC79D-C4E1-2BCF-7E8D-F6B2C7F17FC0}"/>
              </a:ext>
            </a:extLst>
          </p:cNvPr>
          <p:cNvSpPr txBox="1"/>
          <p:nvPr/>
        </p:nvSpPr>
        <p:spPr>
          <a:xfrm>
            <a:off x="175085" y="2698630"/>
            <a:ext cx="495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FR" dirty="0"/>
              <a:t>Create a function to parse the target data</a:t>
            </a:r>
          </a:p>
        </p:txBody>
      </p:sp>
    </p:spTree>
    <p:extLst>
      <p:ext uri="{BB962C8B-B14F-4D97-AF65-F5344CB8AC3E}">
        <p14:creationId xmlns:p14="http://schemas.microsoft.com/office/powerpoint/2010/main" val="339576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4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693102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err="1">
                <a:solidFill>
                  <a:schemeClr val="bg1"/>
                </a:solidFill>
              </a:rPr>
              <a:t>Preparing</a:t>
            </a:r>
            <a:r>
              <a:rPr lang="fr-FR" sz="2000" b="1" dirty="0">
                <a:solidFill>
                  <a:schemeClr val="bg1"/>
                </a:solidFill>
              </a:rPr>
              <a:t> and </a:t>
            </a:r>
            <a:r>
              <a:rPr lang="fr-FR" sz="2000" b="1" dirty="0" err="1">
                <a:solidFill>
                  <a:schemeClr val="bg1"/>
                </a:solidFill>
              </a:rPr>
              <a:t>cleaning</a:t>
            </a:r>
            <a:r>
              <a:rPr lang="fr-FR" sz="2000" b="1" dirty="0">
                <a:solidFill>
                  <a:schemeClr val="bg1"/>
                </a:solidFill>
              </a:rPr>
              <a:t> the data</a:t>
            </a:r>
            <a:endParaRPr lang="en-FR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93F3-FA7D-364E-1CF5-3E9608ABEB23}"/>
              </a:ext>
            </a:extLst>
          </p:cNvPr>
          <p:cNvSpPr txBox="1"/>
          <p:nvPr/>
        </p:nvSpPr>
        <p:spPr>
          <a:xfrm>
            <a:off x="263460" y="916344"/>
            <a:ext cx="281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 err="1"/>
              <a:t>Using</a:t>
            </a:r>
            <a:r>
              <a:rPr lang="fr-FR" b="1" dirty="0"/>
              <a:t> xml page</a:t>
            </a:r>
          </a:p>
        </p:txBody>
      </p:sp>
      <p:pic>
        <p:nvPicPr>
          <p:cNvPr id="23" name="Picture 2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279F162-81E5-C699-AB27-B16E200E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" y="1783152"/>
            <a:ext cx="2167838" cy="9835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2A0A52-E9F6-F20C-07FA-59B441EAD0C1}"/>
              </a:ext>
            </a:extLst>
          </p:cNvPr>
          <p:cNvSpPr txBox="1"/>
          <p:nvPr/>
        </p:nvSpPr>
        <p:spPr>
          <a:xfrm>
            <a:off x="263460" y="1349748"/>
            <a:ext cx="536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FR" dirty="0"/>
              <a:t>Generating the object and converting to DataFrame</a:t>
            </a:r>
          </a:p>
        </p:txBody>
      </p:sp>
      <p:pic>
        <p:nvPicPr>
          <p:cNvPr id="28" name="Picture 27" descr="A close up of text&#10;&#10;Description automatically generated">
            <a:extLst>
              <a:ext uri="{FF2B5EF4-FFF2-40B4-BE49-F238E27FC236}">
                <a16:creationId xmlns:a16="http://schemas.microsoft.com/office/drawing/2014/main" id="{1241D6D6-90A3-35E4-4CD0-244E2901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71" y="2974672"/>
            <a:ext cx="2828377" cy="354714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1C8DAA4-9D52-3B1E-7B84-123F77BBE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71" y="3485153"/>
            <a:ext cx="5379606" cy="20230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D8218A-3989-79E3-656E-2CBB8DEB261B}"/>
              </a:ext>
            </a:extLst>
          </p:cNvPr>
          <p:cNvSpPr txBox="1"/>
          <p:nvPr/>
        </p:nvSpPr>
        <p:spPr>
          <a:xfrm>
            <a:off x="5972951" y="1349748"/>
            <a:ext cx="482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en-FR" dirty="0"/>
              <a:t>Creating and cleaning a DF with only votes for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555394B-171C-8072-4695-6766655AA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05"/>
          <a:stretch/>
        </p:blipFill>
        <p:spPr>
          <a:xfrm>
            <a:off x="5972951" y="1783152"/>
            <a:ext cx="5543282" cy="5425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0FE056F-4830-D390-25A0-69C263EFB4EA}"/>
              </a:ext>
            </a:extLst>
          </p:cNvPr>
          <p:cNvSpPr txBox="1"/>
          <p:nvPr/>
        </p:nvSpPr>
        <p:spPr>
          <a:xfrm>
            <a:off x="5972951" y="4506170"/>
            <a:ext cx="604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FR" dirty="0"/>
              <a:t>Next? Dividing by number of members for each party to have percentage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FR" dirty="0"/>
              <a:t>ome values are above the number of members in party, deleting those values</a:t>
            </a:r>
          </a:p>
        </p:txBody>
      </p:sp>
      <p:pic>
        <p:nvPicPr>
          <p:cNvPr id="39" name="Picture 38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8D6BB2B3-8B22-9F36-222B-30B7AE11C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951" y="2471602"/>
            <a:ext cx="2458530" cy="18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5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693102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err="1">
                <a:solidFill>
                  <a:schemeClr val="bg1"/>
                </a:solidFill>
              </a:rPr>
              <a:t>Preparing</a:t>
            </a:r>
            <a:r>
              <a:rPr lang="fr-FR" sz="2000" b="1" dirty="0">
                <a:solidFill>
                  <a:schemeClr val="bg1"/>
                </a:solidFill>
              </a:rPr>
              <a:t> and </a:t>
            </a:r>
            <a:r>
              <a:rPr lang="fr-FR" sz="2000" b="1" dirty="0" err="1">
                <a:solidFill>
                  <a:schemeClr val="bg1"/>
                </a:solidFill>
              </a:rPr>
              <a:t>cleaning</a:t>
            </a:r>
            <a:r>
              <a:rPr lang="fr-FR" sz="2000" b="1" dirty="0">
                <a:solidFill>
                  <a:schemeClr val="bg1"/>
                </a:solidFill>
              </a:rPr>
              <a:t> the data</a:t>
            </a:r>
            <a:endParaRPr lang="en-FR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93F3-FA7D-364E-1CF5-3E9608ABEB23}"/>
              </a:ext>
            </a:extLst>
          </p:cNvPr>
          <p:cNvSpPr txBox="1"/>
          <p:nvPr/>
        </p:nvSpPr>
        <p:spPr>
          <a:xfrm>
            <a:off x="263460" y="916344"/>
            <a:ext cx="281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 err="1"/>
              <a:t>Using</a:t>
            </a:r>
            <a:r>
              <a:rPr lang="fr-FR" b="1" dirty="0"/>
              <a:t> xml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2A0A52-E9F6-F20C-07FA-59B441EAD0C1}"/>
              </a:ext>
            </a:extLst>
          </p:cNvPr>
          <p:cNvSpPr txBox="1"/>
          <p:nvPr/>
        </p:nvSpPr>
        <p:spPr>
          <a:xfrm>
            <a:off x="263460" y="1349748"/>
            <a:ext cx="345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lang="en-FR" dirty="0"/>
              <a:t>Making the dataframe percent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5542C-CEFA-E020-C11A-5D16E8B0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1" y="1950338"/>
            <a:ext cx="7772400" cy="33263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500910-F4C5-158F-09FE-C7D1727D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4" y="2448336"/>
            <a:ext cx="7772400" cy="1305486"/>
          </a:xfrm>
          <a:prstGeom prst="rect">
            <a:avLst/>
          </a:prstGeom>
        </p:spPr>
      </p:pic>
      <p:pic>
        <p:nvPicPr>
          <p:cNvPr id="12" name="Picture 11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239E779D-2067-B3F4-DB17-F0A80C2EE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1" y="3910186"/>
            <a:ext cx="4366093" cy="23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FFFE4-A71C-4585-B314-A1F4968FE7E8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CC6E84-7EC1-F1F8-8C1F-A0A30D20D5CE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lide Number Placeholder 14">
            <a:extLst>
              <a:ext uri="{FF2B5EF4-FFF2-40B4-BE49-F238E27FC236}">
                <a16:creationId xmlns:a16="http://schemas.microsoft.com/office/drawing/2014/main" id="{BCAE8B17-1B69-2D76-BB35-4172EE865E17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6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F8410-9958-35C9-65E4-EC9A7CC2918D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EF52-B225-C75F-9A19-5BD6D29D43D1}"/>
              </a:ext>
            </a:extLst>
          </p:cNvPr>
          <p:cNvSpPr txBox="1"/>
          <p:nvPr/>
        </p:nvSpPr>
        <p:spPr>
          <a:xfrm>
            <a:off x="263460" y="137014"/>
            <a:ext cx="6931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A first </a:t>
            </a:r>
            <a:r>
              <a:rPr lang="fr-FR" sz="2000" b="1" err="1">
                <a:solidFill>
                  <a:schemeClr val="bg1"/>
                </a:solidFill>
              </a:rPr>
              <a:t>approach</a:t>
            </a:r>
            <a:r>
              <a:rPr lang="fr-FR" sz="2000" b="1">
                <a:solidFill>
                  <a:schemeClr val="bg1"/>
                </a:solidFill>
              </a:rPr>
              <a:t> : the </a:t>
            </a:r>
            <a:r>
              <a:rPr lang="fr-FR" sz="2000" b="1" err="1">
                <a:solidFill>
                  <a:schemeClr val="bg1"/>
                </a:solidFill>
              </a:rPr>
              <a:t>correlation</a:t>
            </a:r>
            <a:r>
              <a:rPr lang="fr-FR" sz="2000" b="1">
                <a:solidFill>
                  <a:schemeClr val="bg1"/>
                </a:solidFill>
              </a:rPr>
              <a:t> coefficient </a:t>
            </a:r>
          </a:p>
        </p:txBody>
      </p:sp>
      <p:pic>
        <p:nvPicPr>
          <p:cNvPr id="2" name="Picture 1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0EBDFCCF-C94D-A5A2-BA49-D8F012CB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" y="1156139"/>
            <a:ext cx="6096994" cy="49675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1A894CB-ADE4-8510-6384-176747855F66}"/>
              </a:ext>
            </a:extLst>
          </p:cNvPr>
          <p:cNvSpPr txBox="1"/>
          <p:nvPr/>
        </p:nvSpPr>
        <p:spPr>
          <a:xfrm>
            <a:off x="6824546" y="1739590"/>
            <a:ext cx="4941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err="1"/>
              <a:t>Results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seems</a:t>
            </a:r>
            <a:r>
              <a:rPr lang="fr-FR"/>
              <a:t> relevant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current</a:t>
            </a:r>
            <a:r>
              <a:rPr lang="fr-FR"/>
              <a:t> </a:t>
            </a:r>
            <a:r>
              <a:rPr lang="fr-FR" err="1"/>
              <a:t>political</a:t>
            </a:r>
            <a:r>
              <a:rPr lang="fr-FR"/>
              <a:t> dispositions of the </a:t>
            </a:r>
            <a:r>
              <a:rPr lang="fr-FR" err="1"/>
              <a:t>European</a:t>
            </a:r>
            <a:r>
              <a:rPr lang="fr-FR"/>
              <a:t> </a:t>
            </a:r>
            <a:r>
              <a:rPr lang="fr-FR" err="1"/>
              <a:t>Parliament</a:t>
            </a:r>
            <a:endParaRPr lang="fr-FR"/>
          </a:p>
          <a:p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A </a:t>
            </a:r>
            <a:r>
              <a:rPr lang="fr-FR" err="1"/>
              <a:t>strong</a:t>
            </a:r>
            <a:r>
              <a:rPr lang="fr-FR"/>
              <a:t> opposition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extreme</a:t>
            </a:r>
            <a:r>
              <a:rPr lang="fr-FR"/>
              <a:t>-</a:t>
            </a:r>
            <a:r>
              <a:rPr lang="fr-FR" err="1"/>
              <a:t>wing</a:t>
            </a:r>
            <a:r>
              <a:rPr lang="fr-FR"/>
              <a:t>-parties </a:t>
            </a:r>
          </a:p>
          <a:p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High </a:t>
            </a:r>
            <a:r>
              <a:rPr lang="fr-FR" err="1"/>
              <a:t>correlation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left-wing</a:t>
            </a:r>
            <a:r>
              <a:rPr lang="fr-FR"/>
              <a:t> and right </a:t>
            </a:r>
            <a:r>
              <a:rPr lang="fr-FR" err="1"/>
              <a:t>wing</a:t>
            </a:r>
            <a:r>
              <a:rPr lang="fr-FR"/>
              <a:t> parties</a:t>
            </a:r>
          </a:p>
          <a:p>
            <a:pPr marL="285750" indent="-285750">
              <a:buFont typeface="Wingdings" pitchFamily="2" charset="2"/>
              <a:buChar char="v"/>
            </a:pPr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The </a:t>
            </a:r>
            <a:r>
              <a:rPr lang="fr-FR" err="1"/>
              <a:t>strongest</a:t>
            </a:r>
            <a:r>
              <a:rPr lang="fr-FR"/>
              <a:t> </a:t>
            </a:r>
            <a:r>
              <a:rPr lang="fr-FR" err="1"/>
              <a:t>correlation</a:t>
            </a:r>
            <a:r>
              <a:rPr lang="fr-FR"/>
              <a:t> </a:t>
            </a:r>
            <a:r>
              <a:rPr lang="fr-FR" err="1"/>
              <a:t>seems</a:t>
            </a:r>
            <a:r>
              <a:rPr lang="fr-FR"/>
              <a:t> to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Renew</a:t>
            </a:r>
            <a:r>
              <a:rPr lang="fr-FR"/>
              <a:t> and S&amp;D</a:t>
            </a:r>
          </a:p>
        </p:txBody>
      </p:sp>
    </p:spTree>
    <p:extLst>
      <p:ext uri="{BB962C8B-B14F-4D97-AF65-F5344CB8AC3E}">
        <p14:creationId xmlns:p14="http://schemas.microsoft.com/office/powerpoint/2010/main" val="59915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FFFE4-A71C-4585-B314-A1F4968FE7E8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CC6E84-7EC1-F1F8-8C1F-A0A30D20D5CE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lide Number Placeholder 14">
            <a:extLst>
              <a:ext uri="{FF2B5EF4-FFF2-40B4-BE49-F238E27FC236}">
                <a16:creationId xmlns:a16="http://schemas.microsoft.com/office/drawing/2014/main" id="{BCAE8B17-1B69-2D76-BB35-4172EE865E17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7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F8410-9958-35C9-65E4-EC9A7CC2918D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EF52-B225-C75F-9A19-5BD6D29D43D1}"/>
              </a:ext>
            </a:extLst>
          </p:cNvPr>
          <p:cNvSpPr txBox="1"/>
          <p:nvPr/>
        </p:nvSpPr>
        <p:spPr>
          <a:xfrm>
            <a:off x="263460" y="137014"/>
            <a:ext cx="6931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A second look : the simple </a:t>
            </a:r>
            <a:r>
              <a:rPr lang="fr-FR" sz="2000" b="1" err="1">
                <a:solidFill>
                  <a:schemeClr val="bg1"/>
                </a:solidFill>
              </a:rPr>
              <a:t>linear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regressions</a:t>
            </a:r>
            <a:endParaRPr lang="fr-FR" sz="2000" b="1">
              <a:solidFill>
                <a:schemeClr val="bg1"/>
              </a:solidFill>
            </a:endParaRPr>
          </a:p>
        </p:txBody>
      </p:sp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3EAAEC3B-3F2E-02A1-3482-8942387C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7" y="950477"/>
            <a:ext cx="3716111" cy="2735787"/>
          </a:xfrm>
          <a:prstGeom prst="rect">
            <a:avLst/>
          </a:prstGeom>
        </p:spPr>
      </p:pic>
      <p:pic>
        <p:nvPicPr>
          <p:cNvPr id="7" name="Picture 6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85BD770F-E42F-F8D6-0123-7013FE72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384" y="3622516"/>
            <a:ext cx="3677333" cy="2771971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4A8764BB-D632-5C2E-9DC6-BF48BE21F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85" y="3642232"/>
            <a:ext cx="3677333" cy="2732541"/>
          </a:xfrm>
          <a:prstGeom prst="rect">
            <a:avLst/>
          </a:prstGeom>
        </p:spPr>
      </p:pic>
      <p:pic>
        <p:nvPicPr>
          <p:cNvPr id="11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B5D62A54-7695-F14D-C83C-48F7664D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994" y="950182"/>
            <a:ext cx="3716111" cy="27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0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8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907731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bg1"/>
                </a:solidFill>
              </a:rPr>
              <a:t>Lesson 1 : No </a:t>
            </a:r>
            <a:r>
              <a:rPr lang="fr-FR" sz="2000" b="1" err="1">
                <a:solidFill>
                  <a:schemeClr val="bg1"/>
                </a:solidFill>
              </a:rPr>
              <a:t>clear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link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between</a:t>
            </a:r>
            <a:r>
              <a:rPr lang="fr-FR" sz="2000" b="1">
                <a:solidFill>
                  <a:schemeClr val="bg1"/>
                </a:solidFill>
              </a:rPr>
              <a:t> the vote of </a:t>
            </a:r>
            <a:r>
              <a:rPr lang="fr-FR" sz="2000" b="1" err="1">
                <a:solidFill>
                  <a:schemeClr val="bg1"/>
                </a:solidFill>
              </a:rPr>
              <a:t>most</a:t>
            </a:r>
            <a:r>
              <a:rPr lang="fr-FR" sz="2000" b="1">
                <a:solidFill>
                  <a:schemeClr val="bg1"/>
                </a:solidFill>
              </a:rPr>
              <a:t> parties </a:t>
            </a:r>
            <a:r>
              <a:rPr lang="fr-FR" sz="2000" b="1" err="1">
                <a:solidFill>
                  <a:schemeClr val="bg1"/>
                </a:solidFill>
              </a:rPr>
              <a:t>seems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decorrelated</a:t>
            </a:r>
            <a:endParaRPr lang="en-FR" sz="2000" b="1">
              <a:solidFill>
                <a:schemeClr val="bg1"/>
              </a:solidFill>
            </a:endParaRPr>
          </a:p>
        </p:txBody>
      </p:sp>
      <p:pic>
        <p:nvPicPr>
          <p:cNvPr id="2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ACE3791E-81D4-EAE8-3C38-8B18DEFF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" y="1123803"/>
            <a:ext cx="6602498" cy="48603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A16968B-C8C5-269D-215B-A2846CFE414E}"/>
              </a:ext>
            </a:extLst>
          </p:cNvPr>
          <p:cNvSpPr txBox="1"/>
          <p:nvPr/>
        </p:nvSpPr>
        <p:spPr>
          <a:xfrm>
            <a:off x="6847511" y="1720840"/>
            <a:ext cx="4986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realized</a:t>
            </a:r>
            <a:r>
              <a:rPr lang="fr-FR"/>
              <a:t> </a:t>
            </a:r>
            <a:r>
              <a:rPr lang="fr-FR" err="1"/>
              <a:t>linear</a:t>
            </a:r>
            <a:r>
              <a:rPr lang="fr-FR"/>
              <a:t> </a:t>
            </a:r>
            <a:r>
              <a:rPr lang="fr-FR" err="1"/>
              <a:t>regressions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all the </a:t>
            </a:r>
            <a:r>
              <a:rPr lang="fr-FR" err="1"/>
              <a:t>different</a:t>
            </a:r>
            <a:r>
              <a:rPr lang="fr-FR"/>
              <a:t> groups in the </a:t>
            </a:r>
            <a:r>
              <a:rPr lang="fr-FR" err="1"/>
              <a:t>European</a:t>
            </a:r>
            <a:r>
              <a:rPr lang="fr-FR"/>
              <a:t> </a:t>
            </a:r>
            <a:r>
              <a:rPr lang="fr-FR" err="1"/>
              <a:t>Parliament</a:t>
            </a:r>
            <a:endParaRPr lang="fr-FR"/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 err="1"/>
              <a:t>Unless</a:t>
            </a:r>
            <a:r>
              <a:rPr lang="fr-FR"/>
              <a:t> for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political</a:t>
            </a:r>
            <a:r>
              <a:rPr lang="fr-FR"/>
              <a:t> groups,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find</a:t>
            </a:r>
            <a:r>
              <a:rPr lang="fr-FR"/>
              <a:t> no </a:t>
            </a:r>
            <a:r>
              <a:rPr lang="fr-FR" err="1"/>
              <a:t>clear</a:t>
            </a:r>
            <a:r>
              <a:rPr lang="fr-FR"/>
              <a:t> </a:t>
            </a:r>
            <a:r>
              <a:rPr lang="fr-FR" err="1"/>
              <a:t>evidence</a:t>
            </a:r>
            <a:r>
              <a:rPr lang="fr-FR"/>
              <a:t> of links </a:t>
            </a:r>
            <a:r>
              <a:rPr lang="fr-FR" err="1"/>
              <a:t>between</a:t>
            </a:r>
            <a:r>
              <a:rPr lang="fr-FR"/>
              <a:t> the votes of the </a:t>
            </a:r>
            <a:r>
              <a:rPr lang="fr-FR" err="1"/>
              <a:t>different</a:t>
            </a:r>
            <a:r>
              <a:rPr lang="fr-FR"/>
              <a:t> </a:t>
            </a:r>
            <a:r>
              <a:rPr lang="fr-FR" err="1"/>
              <a:t>MPs</a:t>
            </a:r>
            <a:r>
              <a:rPr lang="fr-FR"/>
              <a:t>.</a:t>
            </a:r>
          </a:p>
          <a:p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This </a:t>
            </a:r>
            <a:r>
              <a:rPr lang="fr-FR" err="1"/>
              <a:t>results</a:t>
            </a:r>
            <a:r>
              <a:rPr lang="fr-FR"/>
              <a:t> </a:t>
            </a:r>
            <a:r>
              <a:rPr lang="fr-FR" err="1"/>
              <a:t>seems</a:t>
            </a:r>
            <a:r>
              <a:rPr lang="fr-FR"/>
              <a:t> </a:t>
            </a:r>
            <a:r>
              <a:rPr lang="fr-FR" err="1"/>
              <a:t>logical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parties </a:t>
            </a:r>
            <a:r>
              <a:rPr lang="fr-FR" err="1"/>
              <a:t>which</a:t>
            </a:r>
            <a:r>
              <a:rPr lang="fr-FR"/>
              <a:t> are not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side</a:t>
            </a:r>
            <a:r>
              <a:rPr lang="fr-FR"/>
              <a:t> of the </a:t>
            </a:r>
            <a:r>
              <a:rPr lang="fr-FR" err="1"/>
              <a:t>Parliament</a:t>
            </a:r>
            <a:r>
              <a:rPr lang="fr-FR"/>
              <a:t>, but looks </a:t>
            </a:r>
            <a:r>
              <a:rPr lang="fr-FR" err="1"/>
              <a:t>different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national </a:t>
            </a:r>
            <a:r>
              <a:rPr lang="fr-FR" err="1"/>
              <a:t>parliaments</a:t>
            </a:r>
            <a:r>
              <a:rPr lang="fr-FR"/>
              <a:t>, </a:t>
            </a:r>
            <a:r>
              <a:rPr lang="fr-FR" err="1"/>
              <a:t>where</a:t>
            </a:r>
            <a:r>
              <a:rPr lang="fr-FR"/>
              <a:t> parties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similar</a:t>
            </a:r>
            <a:r>
              <a:rPr lang="fr-FR"/>
              <a:t> </a:t>
            </a:r>
            <a:r>
              <a:rPr lang="fr-FR" err="1"/>
              <a:t>ideological</a:t>
            </a:r>
            <a:r>
              <a:rPr lang="fr-FR"/>
              <a:t> basis </a:t>
            </a:r>
            <a:r>
              <a:rPr lang="fr-FR" err="1"/>
              <a:t>usually</a:t>
            </a:r>
            <a:r>
              <a:rPr lang="fr-FR"/>
              <a:t> vote </a:t>
            </a:r>
            <a:r>
              <a:rPr lang="fr-FR" err="1"/>
              <a:t>often</a:t>
            </a:r>
            <a:r>
              <a:rPr lang="fr-FR"/>
              <a:t> </a:t>
            </a:r>
            <a:r>
              <a:rPr lang="fr-FR" err="1"/>
              <a:t>together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7402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osé - Financial Special Issues in EU Law" id="{9D8DE9B2-1625-D743-BE7E-AF82EB73A48D}" vid="{52E41700-B5F7-4540-BA23-E83F19FD04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505</TotalTime>
  <Words>753</Words>
  <Application>Microsoft Macintosh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Thème Office</vt:lpstr>
      <vt:lpstr>Data Analytics for EU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SPECIAL ISSUES IN EU LAW</dc:title>
  <dc:creator>Julien VACHEROT</dc:creator>
  <cp:lastModifiedBy>Anatole DE RAUGLAUDRE</cp:lastModifiedBy>
  <cp:revision>2</cp:revision>
  <dcterms:created xsi:type="dcterms:W3CDTF">2024-03-25T11:09:31Z</dcterms:created>
  <dcterms:modified xsi:type="dcterms:W3CDTF">2024-03-25T23:01:50Z</dcterms:modified>
</cp:coreProperties>
</file>